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5" r:id="rId2"/>
    <p:sldId id="256" r:id="rId3"/>
    <p:sldId id="276" r:id="rId4"/>
    <p:sldId id="311" r:id="rId5"/>
    <p:sldId id="272" r:id="rId6"/>
    <p:sldId id="271" r:id="rId7"/>
    <p:sldId id="270" r:id="rId8"/>
    <p:sldId id="258" r:id="rId9"/>
    <p:sldId id="266" r:id="rId10"/>
    <p:sldId id="268" r:id="rId11"/>
    <p:sldId id="313" r:id="rId12"/>
    <p:sldId id="312" r:id="rId13"/>
    <p:sldId id="269" r:id="rId14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3F9F"/>
    <a:srgbClr val="FFFFFF"/>
    <a:srgbClr val="2D3099"/>
    <a:srgbClr val="E5DDD5"/>
    <a:srgbClr val="FF902F"/>
    <a:srgbClr val="2C2F98"/>
    <a:srgbClr val="597488"/>
    <a:srgbClr val="E2422F"/>
    <a:srgbClr val="C93A2A"/>
    <a:srgbClr val="C451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7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18574-DBF7-465D-B037-FE631F471BB2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C3D8E-6D01-472B-9760-E65C392860FE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0B395-2DD1-4E0C-AD7F-C33E717CE14B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66332-D461-43D9-A1C1-8FF0295CCEC5}" type="slidenum">
              <a:rPr lang="pt-BR" smtClean="0"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C90977-D869-4691-BA27-736D4E1143DF}" type="datetimeFigureOut">
              <a:rPr lang="pt-BR" smtClean="0"/>
              <a:t>06/05/2022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A754-C64E-481A-AC06-AA5DA61A3444}" type="slidenum">
              <a:rPr lang="pt-BR" smtClean="0"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0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42874" y="2165836"/>
            <a:ext cx="9653905" cy="2953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b="1" dirty="0">
                <a:solidFill>
                  <a:schemeClr val="bg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CÓDIGO DE CONDUTA ÉTICA</a:t>
            </a:r>
          </a:p>
          <a:p>
            <a:pPr algn="r"/>
            <a:endParaRPr lang="pt-BR" sz="5400" b="1" dirty="0">
              <a:solidFill>
                <a:schemeClr val="bg1"/>
              </a:solidFill>
              <a:latin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pt-BR" sz="5400" b="1" dirty="0">
                <a:solidFill>
                  <a:schemeClr val="bg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[nome da empresa]</a:t>
            </a:r>
          </a:p>
          <a:p>
            <a:pPr algn="r"/>
            <a:r>
              <a:rPr lang="pt-BR" sz="2400" b="1" dirty="0" err="1">
                <a:solidFill>
                  <a:schemeClr val="bg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Xº</a:t>
            </a:r>
            <a:r>
              <a:rPr lang="pt-BR" sz="2400" b="1" dirty="0">
                <a:solidFill>
                  <a:schemeClr val="bg1"/>
                </a:solidFill>
                <a:latin typeface="Nirmala UI" panose="020B0502040204020203" pitchFamily="34" charset="0"/>
                <a:cs typeface="Nirmala UI" panose="020B0502040204020203" pitchFamily="34" charset="0"/>
              </a:rPr>
              <a:t> Edição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/>
          </a:p>
        </p:txBody>
      </p:sp>
      <p:sp>
        <p:nvSpPr>
          <p:cNvPr id="6" name="Seta: Pentágono 5"/>
          <p:cNvSpPr/>
          <p:nvPr/>
        </p:nvSpPr>
        <p:spPr>
          <a:xfrm>
            <a:off x="0" y="62143"/>
            <a:ext cx="5805996" cy="488272"/>
          </a:xfrm>
          <a:prstGeom prst="homePlate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USO DOS RECURSOS E INFORMAÇÕES DA EMPRESA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/>
          </a:p>
        </p:txBody>
      </p:sp>
      <p:sp>
        <p:nvSpPr>
          <p:cNvPr id="6" name="Seta: Pentágono 5"/>
          <p:cNvSpPr/>
          <p:nvPr/>
        </p:nvSpPr>
        <p:spPr>
          <a:xfrm>
            <a:off x="0" y="62143"/>
            <a:ext cx="5805996" cy="488272"/>
          </a:xfrm>
          <a:prstGeom prst="homePlate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ADVERTÊNCIAS E PENALIDADES</a:t>
            </a:r>
          </a:p>
        </p:txBody>
      </p:sp>
    </p:spTree>
    <p:extLst>
      <p:ext uri="{BB962C8B-B14F-4D97-AF65-F5344CB8AC3E}">
        <p14:creationId xmlns:p14="http://schemas.microsoft.com/office/powerpoint/2010/main" val="2028950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 dirty="0"/>
          </a:p>
        </p:txBody>
      </p:sp>
      <p:sp>
        <p:nvSpPr>
          <p:cNvPr id="6" name="Seta: Pentágono 5"/>
          <p:cNvSpPr/>
          <p:nvPr/>
        </p:nvSpPr>
        <p:spPr>
          <a:xfrm>
            <a:off x="1" y="62143"/>
            <a:ext cx="4598632" cy="488272"/>
          </a:xfrm>
          <a:prstGeom prst="homePlate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CANAIS DE COMUNICAÇÃO E DENÚNCIAS</a:t>
            </a:r>
          </a:p>
        </p:txBody>
      </p:sp>
    </p:spTree>
    <p:extLst>
      <p:ext uri="{BB962C8B-B14F-4D97-AF65-F5344CB8AC3E}">
        <p14:creationId xmlns:p14="http://schemas.microsoft.com/office/powerpoint/2010/main" val="30154247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 dirty="0"/>
          </a:p>
        </p:txBody>
      </p:sp>
      <p:sp>
        <p:nvSpPr>
          <p:cNvPr id="6" name="Seta: Pentágono 5"/>
          <p:cNvSpPr/>
          <p:nvPr/>
        </p:nvSpPr>
        <p:spPr>
          <a:xfrm>
            <a:off x="1" y="62143"/>
            <a:ext cx="4598632" cy="488272"/>
          </a:xfrm>
          <a:prstGeom prst="homePlate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DISPOSIÇÕES GERAIS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endParaRPr lang="pt-BR" b="1"/>
          </a:p>
        </p:txBody>
      </p:sp>
      <p:sp>
        <p:nvSpPr>
          <p:cNvPr id="6" name="Seta: Pentágono 5"/>
          <p:cNvSpPr/>
          <p:nvPr/>
        </p:nvSpPr>
        <p:spPr>
          <a:xfrm>
            <a:off x="1" y="88776"/>
            <a:ext cx="4740675" cy="488272"/>
          </a:xfrm>
          <a:prstGeom prst="homePlate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APRESENTAÇÃO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/>
          </a:p>
        </p:txBody>
      </p:sp>
      <p:sp>
        <p:nvSpPr>
          <p:cNvPr id="6" name="Seta: Pentágono 5"/>
          <p:cNvSpPr/>
          <p:nvPr/>
        </p:nvSpPr>
        <p:spPr>
          <a:xfrm>
            <a:off x="1" y="88776"/>
            <a:ext cx="4740675" cy="488272"/>
          </a:xfrm>
          <a:prstGeom prst="homePlate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OBJETIVO DO CÓDIGO</a:t>
            </a:r>
          </a:p>
        </p:txBody>
      </p:sp>
      <p:pic>
        <p:nvPicPr>
          <p:cNvPr id="4098" name="Picture 2" descr="Imagem relacionad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262" y="4597153"/>
            <a:ext cx="1844336" cy="184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/>
          </a:p>
        </p:txBody>
      </p:sp>
      <p:sp>
        <p:nvSpPr>
          <p:cNvPr id="6" name="Seta: Pentágono 5"/>
          <p:cNvSpPr/>
          <p:nvPr/>
        </p:nvSpPr>
        <p:spPr>
          <a:xfrm>
            <a:off x="0" y="6985"/>
            <a:ext cx="4740910" cy="351155"/>
          </a:xfrm>
          <a:prstGeom prst="homePlate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HISTÓRIA DA EMPRESA</a:t>
            </a:r>
          </a:p>
        </p:txBody>
      </p:sp>
      <p:sp>
        <p:nvSpPr>
          <p:cNvPr id="3" name="CaixaDeTexto 6"/>
          <p:cNvSpPr txBox="1"/>
          <p:nvPr/>
        </p:nvSpPr>
        <p:spPr>
          <a:xfrm>
            <a:off x="6122035" y="5892165"/>
            <a:ext cx="1843405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/>
              <a:t>	</a:t>
            </a:r>
          </a:p>
        </p:txBody>
      </p:sp>
      <p:sp>
        <p:nvSpPr>
          <p:cNvPr id="2" name="CaixaDeTexto 6"/>
          <p:cNvSpPr txBox="1"/>
          <p:nvPr/>
        </p:nvSpPr>
        <p:spPr>
          <a:xfrm>
            <a:off x="5153660" y="508000"/>
            <a:ext cx="4752340" cy="321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500"/>
              <a:t>	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/>
          </a:p>
        </p:txBody>
      </p:sp>
      <p:sp>
        <p:nvSpPr>
          <p:cNvPr id="6" name="Seta: Pentágono 5"/>
          <p:cNvSpPr/>
          <p:nvPr/>
        </p:nvSpPr>
        <p:spPr>
          <a:xfrm>
            <a:off x="1" y="88776"/>
            <a:ext cx="4740675" cy="488272"/>
          </a:xfrm>
          <a:prstGeom prst="homePlate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DECLARAÇÕES INSTITUCIONAIS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100831" y="4190610"/>
            <a:ext cx="8352408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700" b="1" dirty="0"/>
              <a:t>VALORES</a:t>
            </a:r>
          </a:p>
          <a:p>
            <a:pPr marL="285750" lvl="0" indent="-285750" algn="just">
              <a:buClr>
                <a:srgbClr val="FFFF00"/>
              </a:buClr>
              <a:buFont typeface="Wingdings" panose="05000000000000000000" pitchFamily="2" charset="2"/>
              <a:buChar char="Ø"/>
            </a:pPr>
            <a:endParaRPr lang="pt-BR" b="1" dirty="0"/>
          </a:p>
          <a:p>
            <a:pPr algn="just"/>
            <a:endParaRPr lang="pt-BR" dirty="0"/>
          </a:p>
        </p:txBody>
      </p:sp>
      <p:pic>
        <p:nvPicPr>
          <p:cNvPr id="1026" name="Picture 2" descr="Resultado de imagem para LÃMPADA 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27" t="5450" r="11758"/>
          <a:stretch>
            <a:fillRect/>
          </a:stretch>
        </p:blipFill>
        <p:spPr bwMode="auto">
          <a:xfrm>
            <a:off x="220837" y="841331"/>
            <a:ext cx="720197" cy="941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1100831" y="911306"/>
            <a:ext cx="88954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NEGÓCIO </a:t>
            </a:r>
          </a:p>
          <a:p>
            <a:pPr algn="just"/>
            <a:endParaRPr lang="pt-BR" dirty="0">
              <a:sym typeface="+mn-ea"/>
            </a:endParaRPr>
          </a:p>
          <a:p>
            <a:endParaRPr lang="pt-BR" dirty="0"/>
          </a:p>
        </p:txBody>
      </p:sp>
      <p:sp>
        <p:nvSpPr>
          <p:cNvPr id="3" name="CaixaDeTexto 2"/>
          <p:cNvSpPr txBox="1"/>
          <p:nvPr/>
        </p:nvSpPr>
        <p:spPr>
          <a:xfrm>
            <a:off x="1100831" y="1928544"/>
            <a:ext cx="8352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MISSÃO</a:t>
            </a:r>
          </a:p>
          <a:p>
            <a:pPr algn="just"/>
            <a:endParaRPr lang="pt-BR" dirty="0"/>
          </a:p>
        </p:txBody>
      </p:sp>
      <p:pic>
        <p:nvPicPr>
          <p:cNvPr id="1028" name="Picture 4" descr="Imagem relacionad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4000" l="6556" r="98778">
                        <a14:foregroundMark x1="85333" y1="5143" x2="78889" y2="10429"/>
                        <a14:foregroundMark x1="89000" y1="11714" x2="81000" y2="15571"/>
                        <a14:foregroundMark x1="76444" y1="18714" x2="46889" y2="47857"/>
                        <a14:foregroundMark x1="29000" y1="30857" x2="25111" y2="36286"/>
                        <a14:foregroundMark x1="36778" y1="39429" x2="40111" y2="56857"/>
                        <a14:foregroundMark x1="44889" y1="60000" x2="56889" y2="46571"/>
                        <a14:foregroundMark x1="40333" y1="39429" x2="50889" y2="40429"/>
                        <a14:foregroundMark x1="47111" y1="60857" x2="51778" y2="57286"/>
                        <a14:foregroundMark x1="44111" y1="75143" x2="65667" y2="57429"/>
                        <a14:foregroundMark x1="25556" y1="39571" x2="26667" y2="64143"/>
                        <a14:foregroundMark x1="33333" y1="24143" x2="55222" y2="29000"/>
                        <a14:foregroundMark x1="28222" y1="63143" x2="45889" y2="79143"/>
                        <a14:foregroundMark x1="50111" y1="76571" x2="63667" y2="64429"/>
                        <a14:foregroundMark x1="77778" y1="18000" x2="86667" y2="9286"/>
                        <a14:foregroundMark x1="61778" y1="39571" x2="62444" y2="494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470" r="6300" b="8195"/>
          <a:stretch>
            <a:fillRect/>
          </a:stretch>
        </p:blipFill>
        <p:spPr bwMode="auto">
          <a:xfrm>
            <a:off x="62144" y="1962535"/>
            <a:ext cx="1003176" cy="8404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1100831" y="3121202"/>
            <a:ext cx="86468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/>
              <a:t>VISÃO</a:t>
            </a:r>
          </a:p>
        </p:txBody>
      </p:sp>
      <p:pic>
        <p:nvPicPr>
          <p:cNvPr id="1030" name="Picture 6" descr="Resultado de imagem para BINÃCULO PNG"/>
          <p:cNvPicPr>
            <a:picLocks noChangeAspect="1" noChangeArrowheads="1"/>
          </p:cNvPicPr>
          <p:nvPr/>
        </p:nvPicPr>
        <p:blipFill rotWithShape="1">
          <a:blip r:embed="rId5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37" b="16526"/>
          <a:stretch>
            <a:fillRect/>
          </a:stretch>
        </p:blipFill>
        <p:spPr bwMode="auto">
          <a:xfrm flipH="1">
            <a:off x="103572" y="3218583"/>
            <a:ext cx="942513" cy="630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m para QUEBRA CABEÃA PN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EEEEEE"/>
              </a:clrFrom>
              <a:clrTo>
                <a:srgbClr val="EEEEE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72" y="4390917"/>
            <a:ext cx="700609" cy="13622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/>
          </a:p>
        </p:txBody>
      </p:sp>
      <p:sp>
        <p:nvSpPr>
          <p:cNvPr id="11" name="Seta: Pentágono 10"/>
          <p:cNvSpPr/>
          <p:nvPr/>
        </p:nvSpPr>
        <p:spPr>
          <a:xfrm>
            <a:off x="0" y="151918"/>
            <a:ext cx="4740676" cy="488272"/>
          </a:xfrm>
          <a:prstGeom prst="homePlate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POLÍTICA DA QUALIDADE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1305016" y="1577361"/>
            <a:ext cx="8300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CLIENTES</a:t>
            </a:r>
            <a:r>
              <a:rPr lang="pt-BR" dirty="0"/>
              <a:t> – </a:t>
            </a:r>
          </a:p>
        </p:txBody>
      </p:sp>
      <p:pic>
        <p:nvPicPr>
          <p:cNvPr id="2050" name="Picture 2" descr="Resultado de imagem para CLIENTES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53" y="1222601"/>
            <a:ext cx="985423" cy="873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1305015" y="2669233"/>
            <a:ext cx="8300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COLABORADORES</a:t>
            </a:r>
            <a:r>
              <a:rPr lang="pt-BR" dirty="0"/>
              <a:t> – </a:t>
            </a:r>
          </a:p>
        </p:txBody>
      </p:sp>
      <p:pic>
        <p:nvPicPr>
          <p:cNvPr id="2052" name="Picture 4" descr="Resultado de imagem para COLABORADORES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51" y="2495922"/>
            <a:ext cx="945311" cy="873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1305015" y="3981354"/>
            <a:ext cx="7910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PROCESSOS</a:t>
            </a:r>
            <a:r>
              <a:rPr lang="pt-BR" dirty="0"/>
              <a:t> – 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1305015" y="4940411"/>
            <a:ext cx="7910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FORNECEDORES </a:t>
            </a:r>
            <a:r>
              <a:rPr lang="pt-BR" dirty="0"/>
              <a:t>– </a:t>
            </a:r>
          </a:p>
        </p:txBody>
      </p:sp>
      <p:pic>
        <p:nvPicPr>
          <p:cNvPr id="2054" name="Picture 6" descr="Resultado de imagem para ENGRENAGENS 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694" y="3893563"/>
            <a:ext cx="671887" cy="671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Resultado de imagem para FORNECEDOR 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00" y="4657681"/>
            <a:ext cx="1080117" cy="1080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/>
          </a:p>
        </p:txBody>
      </p:sp>
      <p:sp>
        <p:nvSpPr>
          <p:cNvPr id="6" name="Seta: Pentágono 5"/>
          <p:cNvSpPr/>
          <p:nvPr/>
        </p:nvSpPr>
        <p:spPr>
          <a:xfrm>
            <a:off x="0" y="88776"/>
            <a:ext cx="5078027" cy="488272"/>
          </a:xfrm>
          <a:prstGeom prst="homePlate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COMPROMISSOS NOS RELACIONAMENTOS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88038" y="790113"/>
            <a:ext cx="48649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/>
              <a:t>CLIENTES</a:t>
            </a:r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b="1" dirty="0"/>
          </a:p>
          <a:p>
            <a:pPr algn="just"/>
            <a:endParaRPr lang="pt-BR" sz="1400" dirty="0"/>
          </a:p>
          <a:p>
            <a:pPr algn="just"/>
            <a:endParaRPr lang="pt-BR" sz="1400" dirty="0"/>
          </a:p>
          <a:p>
            <a:pPr algn="just"/>
            <a:r>
              <a:rPr lang="pt-BR" sz="1400" b="1" dirty="0"/>
              <a:t>FORNECEDORES</a:t>
            </a:r>
            <a:endParaRPr lang="pt-BR" sz="1400" dirty="0"/>
          </a:p>
          <a:p>
            <a:pPr algn="just"/>
            <a:endParaRPr lang="pt-BR" sz="1400" dirty="0"/>
          </a:p>
          <a:p>
            <a:pPr algn="just"/>
            <a:endParaRPr lang="pt-BR" sz="14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5211191" y="790113"/>
            <a:ext cx="460677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/>
              <a:t>COLABORADORES</a:t>
            </a:r>
            <a:endParaRPr lang="pt-BR" sz="1400" dirty="0"/>
          </a:p>
          <a:p>
            <a:pPr algn="just"/>
            <a:r>
              <a:rPr lang="pt-BR" sz="1400" dirty="0"/>
              <a:t> </a:t>
            </a:r>
          </a:p>
          <a:p>
            <a:pPr algn="just"/>
            <a:endParaRPr lang="pt-BR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/>
          </a:p>
        </p:txBody>
      </p:sp>
      <p:sp>
        <p:nvSpPr>
          <p:cNvPr id="6" name="Seta: Pentágono 5"/>
          <p:cNvSpPr/>
          <p:nvPr/>
        </p:nvSpPr>
        <p:spPr>
          <a:xfrm>
            <a:off x="0" y="62143"/>
            <a:ext cx="5078027" cy="488272"/>
          </a:xfrm>
          <a:prstGeom prst="homePlate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COMPROMISSOS NOS RELACIONAMENTOS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6915" y="886547"/>
            <a:ext cx="485608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400" b="1" dirty="0"/>
              <a:t>GOVERNO</a:t>
            </a:r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b="1" dirty="0"/>
          </a:p>
          <a:p>
            <a:endParaRPr lang="pt-BR" sz="1400" dirty="0"/>
          </a:p>
          <a:p>
            <a:endParaRPr lang="pt-BR" sz="1400" b="1" dirty="0"/>
          </a:p>
          <a:p>
            <a:r>
              <a:rPr lang="pt-BR" sz="1400" b="1" dirty="0"/>
              <a:t>SOCIEDADE E AMBIENTE</a:t>
            </a:r>
            <a:endParaRPr lang="pt-BR" sz="1400" dirty="0"/>
          </a:p>
          <a:p>
            <a:pPr algn="just"/>
            <a:endParaRPr lang="pt-BR" sz="1400" dirty="0"/>
          </a:p>
          <a:p>
            <a:pPr algn="just"/>
            <a:endParaRPr lang="pt-BR" sz="1400" dirty="0"/>
          </a:p>
        </p:txBody>
      </p:sp>
      <p:sp>
        <p:nvSpPr>
          <p:cNvPr id="2" name="CaixaDeTexto 1"/>
          <p:cNvSpPr txBox="1"/>
          <p:nvPr/>
        </p:nvSpPr>
        <p:spPr>
          <a:xfrm>
            <a:off x="5344359" y="886507"/>
            <a:ext cx="434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1400" b="1" dirty="0"/>
              <a:t>CONCORRENTES</a:t>
            </a:r>
            <a:endParaRPr lang="pt-BR" sz="1400" dirty="0"/>
          </a:p>
          <a:p>
            <a:endParaRPr lang="pt-BR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6533965"/>
            <a:ext cx="9906000" cy="324035"/>
          </a:xfrm>
          <a:prstGeom prst="rect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pt-BR"/>
          </a:p>
        </p:txBody>
      </p:sp>
      <p:sp>
        <p:nvSpPr>
          <p:cNvPr id="6" name="Seta: Pentágono 5"/>
          <p:cNvSpPr/>
          <p:nvPr/>
        </p:nvSpPr>
        <p:spPr>
          <a:xfrm>
            <a:off x="1" y="62143"/>
            <a:ext cx="4953000" cy="488272"/>
          </a:xfrm>
          <a:prstGeom prst="homePlate">
            <a:avLst/>
          </a:prstGeom>
          <a:solidFill>
            <a:srgbClr val="FF902F"/>
          </a:solidFill>
          <a:ln>
            <a:solidFill>
              <a:srgbClr val="FF9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r>
              <a:rPr lang="pt-BR" b="1" dirty="0"/>
              <a:t>PROIBIÇÕES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71</Words>
  <Application>Microsoft Office PowerPoint</Application>
  <PresentationFormat>Papel A4 (210 x 297 mm)</PresentationFormat>
  <Paragraphs>59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Nirmala UI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Amanda Laranjeira</dc:creator>
  <cp:lastModifiedBy>Amanda Laranjeira</cp:lastModifiedBy>
  <cp:revision>107</cp:revision>
  <dcterms:created xsi:type="dcterms:W3CDTF">2019-08-20T17:29:00Z</dcterms:created>
  <dcterms:modified xsi:type="dcterms:W3CDTF">2022-05-06T21:19:07Z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1046-11.2.0.9031</vt:lpwstr>
  </property>
</Properties>
</file>